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9B4C0C-37BE-4E7D-4DDA-40ADD881C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71B21C-BA6B-AF38-CEB8-33AE256A3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4A6A88-0817-B8CB-6016-96F305B7B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7F0FD-08C7-4F71-865A-601FA4C46F1B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1FFA7A-5FFA-51FB-1964-4FDFE0AA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F70241-E7C8-0A5B-86E4-91E6ED7EA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63D-8D06-4322-9D1F-9F10B019F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11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EFE49B-84FD-608C-21EE-0F69D9DC1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9606D0C-2FDC-4961-668B-49C44A0A0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284E9A-DF91-1C6A-A9C6-8B58851F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7F0FD-08C7-4F71-865A-601FA4C46F1B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0A5C7F-77EF-990B-B9EE-8A62CA774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F705D4-AA5A-C568-6C4A-EE49B788B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63D-8D06-4322-9D1F-9F10B019F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8931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A3F930D-2898-F9C0-4AC1-3934064EC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6AFB5F7-B433-9512-CA01-F566CCE6C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B4717C-FD61-A5FB-EFDB-6B743DB87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7F0FD-08C7-4F71-865A-601FA4C46F1B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C14257-4878-98E6-F47C-D23E7DCEB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F1429A-EDAE-77D4-260A-58B73D29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63D-8D06-4322-9D1F-9F10B019F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869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C00261-6CAE-15B7-1697-5DD6DCC8C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9C42AC-1551-E9F5-A84C-33A034E5C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8C5574-E1E9-88C7-EAE5-976B00AE1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7F0FD-08C7-4F71-865A-601FA4C46F1B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8D8D41-59D2-3E65-419C-028DAFD2F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5C640E-CF02-9514-1D29-690D5368E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63D-8D06-4322-9D1F-9F10B019F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426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B7A90-3AB4-B6FD-613D-C15856A9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6E6571-D928-118D-0B73-26F7C9C36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4AF061-FF1E-5522-9B82-BAF521CFA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7F0FD-08C7-4F71-865A-601FA4C46F1B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F5E0E8-05CE-4A15-6505-537CFCFBB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4676C8-046B-CCFA-1916-7A51A552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63D-8D06-4322-9D1F-9F10B019F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04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974FEE-E9E9-C06E-7AA0-426E91C19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3441E3-4321-0E61-EABC-5EAC18ADB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689C8F8-DBA3-4028-A126-FC0F61805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04A0F3B-1AA1-BD2A-0D1C-0832A0521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7F0FD-08C7-4F71-865A-601FA4C46F1B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8FF6C2D-22D6-9BD2-7650-6E524806D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009829-D2BC-ECE3-A581-AEAEEF32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63D-8D06-4322-9D1F-9F10B019F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656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1AF670-DD16-87D5-BA5B-15713FF4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9FA0793-9A51-91BA-E53E-997C71AEC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E5450B-8FE9-E557-5EA0-5927EA7B5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C959DA-EC49-7727-302C-69FF57F10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27F5163-5F10-C751-117B-4D56614A6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689293D-8CEE-C37B-389D-D7C0420CF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7F0FD-08C7-4F71-865A-601FA4C46F1B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4480B0F-A99B-6DD6-9C17-C5C6B99CD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B053C3F-E010-6A60-CF57-1BFBB0E96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63D-8D06-4322-9D1F-9F10B019F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28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25632C-24D9-579F-C4D3-CF7B2B0B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E3EA069-8C36-0C64-9C9D-3B4026B82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7F0FD-08C7-4F71-865A-601FA4C46F1B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6B6FE1A-E2CC-E07E-8B68-531A4E3D3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130713-538A-4AF1-2A0D-D3B95F0D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63D-8D06-4322-9D1F-9F10B019F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096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FC6BFB0-28AA-E6A2-2C91-EE22E632D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7F0FD-08C7-4F71-865A-601FA4C46F1B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243F4F7-E08E-33B7-A8A2-7CCE99FA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FF00F2C-CA2C-99CD-2A89-83F723F6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63D-8D06-4322-9D1F-9F10B019F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198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FEA9F1-FEC7-0543-CE67-0EE6B2642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BDCBB6-F783-A16D-41AA-80866B49D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047BD51-DFAE-20AF-6FD7-2E7F95B61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1BF32D5-A59D-525C-A603-CA1913FC4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7F0FD-08C7-4F71-865A-601FA4C46F1B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FAE2E8-CD29-141F-2D52-48BC6013F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E37B65F-51F1-8401-DE88-46230B44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63D-8D06-4322-9D1F-9F10B019F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036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3D2648-5BFF-3644-BE68-C1659B65F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D2F1A04-B735-7003-ECA1-C63DBB0246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5B85A47-611A-3685-240E-845C68C39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9328214-48B2-D190-58B5-81FFFE608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7F0FD-08C7-4F71-865A-601FA4C46F1B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5A72C0-145E-A17C-38A4-9FC772128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800610D-B374-ED7D-A08F-5746F55EC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63D-8D06-4322-9D1F-9F10B019F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05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F98C00A-DE9B-92D0-9B52-40F74620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2F42F9-571C-F0F7-564B-673C7FC7B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680BF9-F764-3E2B-9192-661B33AB0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7F0FD-08C7-4F71-865A-601FA4C46F1B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609C0F-79C9-8C56-7480-BDA12F4BB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D0EB38-9C05-39FC-7EC2-6E2A5E848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863D-8D06-4322-9D1F-9F10B019F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48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5414" y="709247"/>
            <a:ext cx="10497295" cy="5439507"/>
          </a:xfrm>
          <a:custGeom>
            <a:avLst/>
            <a:gdLst/>
            <a:ahLst/>
            <a:cxnLst/>
            <a:rect l="l" t="t" r="r" b="b"/>
            <a:pathLst>
              <a:path w="15745942" h="8159261">
                <a:moveTo>
                  <a:pt x="0" y="0"/>
                </a:moveTo>
                <a:lnTo>
                  <a:pt x="15745942" y="0"/>
                </a:lnTo>
                <a:lnTo>
                  <a:pt x="15745942" y="8159260"/>
                </a:lnTo>
                <a:lnTo>
                  <a:pt x="0" y="815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17600" y="4577600"/>
            <a:ext cx="5366461" cy="1486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93"/>
              </a:lnSpc>
            </a:pPr>
            <a:r>
              <a:rPr lang="en-US" sz="9066" spc="-226" dirty="0">
                <a:solidFill>
                  <a:srgbClr val="004AAD"/>
                </a:solidFill>
                <a:latin typeface="Cardo"/>
              </a:rPr>
              <a:t>INFLACE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3"/>
    </mc:Choice>
    <mc:Fallback xmlns="">
      <p:transition spd="slow" advTm="1668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49849" y="826393"/>
            <a:ext cx="1992006" cy="2378387"/>
          </a:xfrm>
          <a:custGeom>
            <a:avLst/>
            <a:gdLst/>
            <a:ahLst/>
            <a:cxnLst/>
            <a:rect l="l" t="t" r="r" b="b"/>
            <a:pathLst>
              <a:path w="2988009" h="3567580">
                <a:moveTo>
                  <a:pt x="0" y="0"/>
                </a:moveTo>
                <a:lnTo>
                  <a:pt x="2988009" y="0"/>
                </a:lnTo>
                <a:lnTo>
                  <a:pt x="2988009" y="3567579"/>
                </a:lnTo>
                <a:lnTo>
                  <a:pt x="0" y="3567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42019" y="1480095"/>
            <a:ext cx="2057400" cy="2320380"/>
            <a:chOff x="0" y="-47449"/>
            <a:chExt cx="812800" cy="9166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69244"/>
            </a:xfrm>
            <a:custGeom>
              <a:avLst/>
              <a:gdLst/>
              <a:ahLst/>
              <a:cxnLst/>
              <a:rect l="l" t="t" r="r" b="b"/>
              <a:pathLst>
                <a:path w="812800" h="869244">
                  <a:moveTo>
                    <a:pt x="406400" y="0"/>
                  </a:moveTo>
                  <a:lnTo>
                    <a:pt x="463617" y="48278"/>
                  </a:lnTo>
                  <a:lnTo>
                    <a:pt x="531984" y="21272"/>
                  </a:lnTo>
                  <a:lnTo>
                    <a:pt x="572451" y="86096"/>
                  </a:lnTo>
                  <a:lnTo>
                    <a:pt x="645276" y="83006"/>
                  </a:lnTo>
                  <a:lnTo>
                    <a:pt x="665032" y="158030"/>
                  </a:lnTo>
                  <a:lnTo>
                    <a:pt x="735184" y="179158"/>
                  </a:lnTo>
                  <a:lnTo>
                    <a:pt x="732295" y="257040"/>
                  </a:lnTo>
                  <a:lnTo>
                    <a:pt x="792909" y="300317"/>
                  </a:lnTo>
                  <a:lnTo>
                    <a:pt x="767657" y="373431"/>
                  </a:lnTo>
                  <a:lnTo>
                    <a:pt x="812800" y="434622"/>
                  </a:lnTo>
                  <a:lnTo>
                    <a:pt x="767657" y="495813"/>
                  </a:lnTo>
                  <a:lnTo>
                    <a:pt x="792909" y="568927"/>
                  </a:lnTo>
                  <a:lnTo>
                    <a:pt x="732295" y="612205"/>
                  </a:lnTo>
                  <a:lnTo>
                    <a:pt x="735184" y="690086"/>
                  </a:lnTo>
                  <a:lnTo>
                    <a:pt x="665032" y="711214"/>
                  </a:lnTo>
                  <a:lnTo>
                    <a:pt x="645276" y="786238"/>
                  </a:lnTo>
                  <a:lnTo>
                    <a:pt x="572451" y="783148"/>
                  </a:lnTo>
                  <a:lnTo>
                    <a:pt x="531984" y="847972"/>
                  </a:lnTo>
                  <a:lnTo>
                    <a:pt x="463617" y="820966"/>
                  </a:lnTo>
                  <a:lnTo>
                    <a:pt x="406400" y="869244"/>
                  </a:lnTo>
                  <a:lnTo>
                    <a:pt x="349183" y="820966"/>
                  </a:lnTo>
                  <a:lnTo>
                    <a:pt x="280816" y="847972"/>
                  </a:lnTo>
                  <a:lnTo>
                    <a:pt x="240349" y="783148"/>
                  </a:lnTo>
                  <a:lnTo>
                    <a:pt x="167524" y="786238"/>
                  </a:lnTo>
                  <a:lnTo>
                    <a:pt x="147768" y="711214"/>
                  </a:lnTo>
                  <a:lnTo>
                    <a:pt x="77616" y="690086"/>
                  </a:lnTo>
                  <a:lnTo>
                    <a:pt x="80505" y="612205"/>
                  </a:lnTo>
                  <a:lnTo>
                    <a:pt x="19891" y="568927"/>
                  </a:lnTo>
                  <a:lnTo>
                    <a:pt x="45143" y="495813"/>
                  </a:lnTo>
                  <a:lnTo>
                    <a:pt x="0" y="434622"/>
                  </a:lnTo>
                  <a:lnTo>
                    <a:pt x="45143" y="373431"/>
                  </a:lnTo>
                  <a:lnTo>
                    <a:pt x="19891" y="300317"/>
                  </a:lnTo>
                  <a:lnTo>
                    <a:pt x="80505" y="257040"/>
                  </a:lnTo>
                  <a:lnTo>
                    <a:pt x="77616" y="179158"/>
                  </a:lnTo>
                  <a:lnTo>
                    <a:pt x="147768" y="158030"/>
                  </a:lnTo>
                  <a:lnTo>
                    <a:pt x="167524" y="83006"/>
                  </a:lnTo>
                  <a:lnTo>
                    <a:pt x="240349" y="86096"/>
                  </a:lnTo>
                  <a:lnTo>
                    <a:pt x="280816" y="21272"/>
                  </a:lnTo>
                  <a:lnTo>
                    <a:pt x="349183" y="4827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9ACD5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47449"/>
              <a:ext cx="635000" cy="907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201"/>
                </a:lnSpc>
              </a:pPr>
              <a:r>
                <a:rPr lang="en-US" sz="8000" dirty="0">
                  <a:solidFill>
                    <a:srgbClr val="000000"/>
                  </a:solidFill>
                  <a:latin typeface="Open Sans"/>
                </a:rPr>
                <a:t>58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29840" y="508000"/>
            <a:ext cx="1681758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Adumu Regular"/>
              </a:rPr>
              <a:t>1985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07301" y="508000"/>
            <a:ext cx="1818183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Adumu Regular"/>
              </a:rPr>
              <a:t>2022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687692" y="1480095"/>
            <a:ext cx="2057400" cy="2177505"/>
            <a:chOff x="0" y="-47449"/>
            <a:chExt cx="812800" cy="8602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9ACD5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8900" y="-47449"/>
              <a:ext cx="686325" cy="835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987"/>
                </a:lnSpc>
              </a:pPr>
              <a:r>
                <a:rPr lang="en-US" sz="7134" dirty="0">
                  <a:solidFill>
                    <a:srgbClr val="000000"/>
                  </a:solidFill>
                  <a:latin typeface="Open Sans"/>
                </a:rPr>
                <a:t>210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36"/>
    </mc:Choice>
    <mc:Fallback xmlns="">
      <p:transition spd="slow" advTm="4533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49849" y="826393"/>
            <a:ext cx="1992006" cy="2378387"/>
          </a:xfrm>
          <a:custGeom>
            <a:avLst/>
            <a:gdLst/>
            <a:ahLst/>
            <a:cxnLst/>
            <a:rect l="l" t="t" r="r" b="b"/>
            <a:pathLst>
              <a:path w="2988009" h="3567580">
                <a:moveTo>
                  <a:pt x="0" y="0"/>
                </a:moveTo>
                <a:lnTo>
                  <a:pt x="2988009" y="0"/>
                </a:lnTo>
                <a:lnTo>
                  <a:pt x="2988009" y="3567579"/>
                </a:lnTo>
                <a:lnTo>
                  <a:pt x="0" y="3567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42019" y="1502866"/>
            <a:ext cx="2057400" cy="2297609"/>
            <a:chOff x="0" y="-38453"/>
            <a:chExt cx="812800" cy="9076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69244"/>
            </a:xfrm>
            <a:custGeom>
              <a:avLst/>
              <a:gdLst/>
              <a:ahLst/>
              <a:cxnLst/>
              <a:rect l="l" t="t" r="r" b="b"/>
              <a:pathLst>
                <a:path w="812800" h="869244">
                  <a:moveTo>
                    <a:pt x="406400" y="0"/>
                  </a:moveTo>
                  <a:lnTo>
                    <a:pt x="463617" y="48278"/>
                  </a:lnTo>
                  <a:lnTo>
                    <a:pt x="531984" y="21272"/>
                  </a:lnTo>
                  <a:lnTo>
                    <a:pt x="572451" y="86096"/>
                  </a:lnTo>
                  <a:lnTo>
                    <a:pt x="645276" y="83006"/>
                  </a:lnTo>
                  <a:lnTo>
                    <a:pt x="665032" y="158030"/>
                  </a:lnTo>
                  <a:lnTo>
                    <a:pt x="735184" y="179158"/>
                  </a:lnTo>
                  <a:lnTo>
                    <a:pt x="732295" y="257040"/>
                  </a:lnTo>
                  <a:lnTo>
                    <a:pt x="792909" y="300317"/>
                  </a:lnTo>
                  <a:lnTo>
                    <a:pt x="767657" y="373431"/>
                  </a:lnTo>
                  <a:lnTo>
                    <a:pt x="812800" y="434622"/>
                  </a:lnTo>
                  <a:lnTo>
                    <a:pt x="767657" y="495813"/>
                  </a:lnTo>
                  <a:lnTo>
                    <a:pt x="792909" y="568927"/>
                  </a:lnTo>
                  <a:lnTo>
                    <a:pt x="732295" y="612205"/>
                  </a:lnTo>
                  <a:lnTo>
                    <a:pt x="735184" y="690086"/>
                  </a:lnTo>
                  <a:lnTo>
                    <a:pt x="665032" y="711214"/>
                  </a:lnTo>
                  <a:lnTo>
                    <a:pt x="645276" y="786238"/>
                  </a:lnTo>
                  <a:lnTo>
                    <a:pt x="572451" y="783148"/>
                  </a:lnTo>
                  <a:lnTo>
                    <a:pt x="531984" y="847972"/>
                  </a:lnTo>
                  <a:lnTo>
                    <a:pt x="463617" y="820966"/>
                  </a:lnTo>
                  <a:lnTo>
                    <a:pt x="406400" y="869244"/>
                  </a:lnTo>
                  <a:lnTo>
                    <a:pt x="349183" y="820966"/>
                  </a:lnTo>
                  <a:lnTo>
                    <a:pt x="280816" y="847972"/>
                  </a:lnTo>
                  <a:lnTo>
                    <a:pt x="240349" y="783148"/>
                  </a:lnTo>
                  <a:lnTo>
                    <a:pt x="167524" y="786238"/>
                  </a:lnTo>
                  <a:lnTo>
                    <a:pt x="147768" y="711214"/>
                  </a:lnTo>
                  <a:lnTo>
                    <a:pt x="77616" y="690086"/>
                  </a:lnTo>
                  <a:lnTo>
                    <a:pt x="80505" y="612205"/>
                  </a:lnTo>
                  <a:lnTo>
                    <a:pt x="19891" y="568927"/>
                  </a:lnTo>
                  <a:lnTo>
                    <a:pt x="45143" y="495813"/>
                  </a:lnTo>
                  <a:lnTo>
                    <a:pt x="0" y="434622"/>
                  </a:lnTo>
                  <a:lnTo>
                    <a:pt x="45143" y="373431"/>
                  </a:lnTo>
                  <a:lnTo>
                    <a:pt x="19891" y="300317"/>
                  </a:lnTo>
                  <a:lnTo>
                    <a:pt x="80505" y="257040"/>
                  </a:lnTo>
                  <a:lnTo>
                    <a:pt x="77616" y="179158"/>
                  </a:lnTo>
                  <a:lnTo>
                    <a:pt x="147768" y="158030"/>
                  </a:lnTo>
                  <a:lnTo>
                    <a:pt x="167524" y="83006"/>
                  </a:lnTo>
                  <a:lnTo>
                    <a:pt x="240349" y="86096"/>
                  </a:lnTo>
                  <a:lnTo>
                    <a:pt x="280816" y="21272"/>
                  </a:lnTo>
                  <a:lnTo>
                    <a:pt x="349183" y="4827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9ACD5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025" y="-38453"/>
              <a:ext cx="635000" cy="907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201"/>
                </a:lnSpc>
              </a:pPr>
              <a:r>
                <a:rPr lang="en-US" sz="8000" dirty="0">
                  <a:solidFill>
                    <a:srgbClr val="000000"/>
                  </a:solidFill>
                  <a:latin typeface="Open Sans"/>
                </a:rPr>
                <a:t>58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807301" y="508000"/>
            <a:ext cx="1818183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Adumu Regular"/>
              </a:rPr>
              <a:t>2022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687692" y="1491574"/>
            <a:ext cx="2057400" cy="2166026"/>
            <a:chOff x="0" y="-42914"/>
            <a:chExt cx="812800" cy="85571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9ACD5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91590" y="-42914"/>
              <a:ext cx="686325" cy="835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987"/>
                </a:lnSpc>
              </a:pPr>
              <a:r>
                <a:rPr lang="en-US" sz="7134" dirty="0">
                  <a:solidFill>
                    <a:srgbClr val="000000"/>
                  </a:solidFill>
                  <a:latin typeface="Open Sans"/>
                </a:rPr>
                <a:t>210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5041048" y="3429000"/>
            <a:ext cx="2809609" cy="2514600"/>
          </a:xfrm>
          <a:custGeom>
            <a:avLst/>
            <a:gdLst/>
            <a:ahLst/>
            <a:cxnLst/>
            <a:rect l="l" t="t" r="r" b="b"/>
            <a:pathLst>
              <a:path w="4214413" h="3771900">
                <a:moveTo>
                  <a:pt x="0" y="0"/>
                </a:moveTo>
                <a:lnTo>
                  <a:pt x="4214413" y="0"/>
                </a:lnTo>
                <a:lnTo>
                  <a:pt x="4214413" y="3771900"/>
                </a:lnTo>
                <a:lnTo>
                  <a:pt x="0" y="3771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44502" y="3800475"/>
            <a:ext cx="3259245" cy="1623316"/>
            <a:chOff x="0" y="-110263"/>
            <a:chExt cx="1287603" cy="6413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84913" cy="479385"/>
            </a:xfrm>
            <a:custGeom>
              <a:avLst/>
              <a:gdLst/>
              <a:ahLst/>
              <a:cxnLst/>
              <a:rect l="l" t="t" r="r" b="b"/>
              <a:pathLst>
                <a:path w="1284913" h="479385">
                  <a:moveTo>
                    <a:pt x="1081713" y="0"/>
                  </a:moveTo>
                  <a:cubicBezTo>
                    <a:pt x="1193937" y="0"/>
                    <a:pt x="1284913" y="107314"/>
                    <a:pt x="1284913" y="239692"/>
                  </a:cubicBezTo>
                  <a:cubicBezTo>
                    <a:pt x="1284913" y="372071"/>
                    <a:pt x="1193937" y="479385"/>
                    <a:pt x="1081713" y="479385"/>
                  </a:cubicBezTo>
                  <a:lnTo>
                    <a:pt x="203200" y="479385"/>
                  </a:lnTo>
                  <a:cubicBezTo>
                    <a:pt x="90976" y="479385"/>
                    <a:pt x="0" y="372071"/>
                    <a:pt x="0" y="239692"/>
                  </a:cubicBezTo>
                  <a:cubicBezTo>
                    <a:pt x="0" y="10731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CD5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2690" y="-110263"/>
              <a:ext cx="1284913" cy="6413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000000"/>
                  </a:solidFill>
                  <a:latin typeface="Open Sans"/>
                </a:rPr>
                <a:t>2 910 Kčs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29840" y="508000"/>
            <a:ext cx="1681758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Adumu Regular"/>
              </a:rPr>
              <a:t>1985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8155132" y="3938143"/>
            <a:ext cx="3259245" cy="1623316"/>
            <a:chOff x="0" y="-100393"/>
            <a:chExt cx="1287603" cy="6413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84913" cy="479385"/>
            </a:xfrm>
            <a:custGeom>
              <a:avLst/>
              <a:gdLst/>
              <a:ahLst/>
              <a:cxnLst/>
              <a:rect l="l" t="t" r="r" b="b"/>
              <a:pathLst>
                <a:path w="1284913" h="479385">
                  <a:moveTo>
                    <a:pt x="1081713" y="0"/>
                  </a:moveTo>
                  <a:cubicBezTo>
                    <a:pt x="1193937" y="0"/>
                    <a:pt x="1284913" y="107314"/>
                    <a:pt x="1284913" y="239692"/>
                  </a:cubicBezTo>
                  <a:cubicBezTo>
                    <a:pt x="1284913" y="372071"/>
                    <a:pt x="1193937" y="479385"/>
                    <a:pt x="1081713" y="479385"/>
                  </a:cubicBezTo>
                  <a:lnTo>
                    <a:pt x="203200" y="479385"/>
                  </a:lnTo>
                  <a:cubicBezTo>
                    <a:pt x="90976" y="479385"/>
                    <a:pt x="0" y="372071"/>
                    <a:pt x="0" y="239692"/>
                  </a:cubicBezTo>
                  <a:cubicBezTo>
                    <a:pt x="0" y="10731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CD5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2690" y="-100393"/>
              <a:ext cx="1284913" cy="6413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000000"/>
                  </a:solidFill>
                  <a:latin typeface="Open Sans"/>
                </a:rPr>
                <a:t>38 911 </a:t>
              </a:r>
              <a:r>
                <a:rPr lang="en-US" sz="5600" dirty="0" err="1">
                  <a:solidFill>
                    <a:srgbClr val="000000"/>
                  </a:solidFill>
                  <a:latin typeface="Open Sans"/>
                </a:rPr>
                <a:t>Kč</a:t>
              </a:r>
              <a:endParaRPr lang="en-US" sz="5600" dirty="0">
                <a:solidFill>
                  <a:srgbClr val="000000"/>
                </a:solidFill>
                <a:latin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60"/>
    </mc:Choice>
    <mc:Fallback xmlns="">
      <p:transition spd="slow" advTm="2436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64022" y="411007"/>
            <a:ext cx="1992006" cy="2378387"/>
          </a:xfrm>
          <a:custGeom>
            <a:avLst/>
            <a:gdLst/>
            <a:ahLst/>
            <a:cxnLst/>
            <a:rect l="l" t="t" r="r" b="b"/>
            <a:pathLst>
              <a:path w="2988009" h="3567580">
                <a:moveTo>
                  <a:pt x="0" y="0"/>
                </a:moveTo>
                <a:lnTo>
                  <a:pt x="2988009" y="0"/>
                </a:lnTo>
                <a:lnTo>
                  <a:pt x="2988009" y="3567580"/>
                </a:lnTo>
                <a:lnTo>
                  <a:pt x="0" y="3567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42019" y="1359991"/>
            <a:ext cx="2057400" cy="2297609"/>
            <a:chOff x="0" y="-38453"/>
            <a:chExt cx="812800" cy="9076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69244"/>
            </a:xfrm>
            <a:custGeom>
              <a:avLst/>
              <a:gdLst/>
              <a:ahLst/>
              <a:cxnLst/>
              <a:rect l="l" t="t" r="r" b="b"/>
              <a:pathLst>
                <a:path w="812800" h="869244">
                  <a:moveTo>
                    <a:pt x="406400" y="0"/>
                  </a:moveTo>
                  <a:lnTo>
                    <a:pt x="463617" y="48278"/>
                  </a:lnTo>
                  <a:lnTo>
                    <a:pt x="531984" y="21272"/>
                  </a:lnTo>
                  <a:lnTo>
                    <a:pt x="572451" y="86096"/>
                  </a:lnTo>
                  <a:lnTo>
                    <a:pt x="645276" y="83006"/>
                  </a:lnTo>
                  <a:lnTo>
                    <a:pt x="665032" y="158030"/>
                  </a:lnTo>
                  <a:lnTo>
                    <a:pt x="735184" y="179158"/>
                  </a:lnTo>
                  <a:lnTo>
                    <a:pt x="732295" y="257040"/>
                  </a:lnTo>
                  <a:lnTo>
                    <a:pt x="792909" y="300317"/>
                  </a:lnTo>
                  <a:lnTo>
                    <a:pt x="767657" y="373431"/>
                  </a:lnTo>
                  <a:lnTo>
                    <a:pt x="812800" y="434622"/>
                  </a:lnTo>
                  <a:lnTo>
                    <a:pt x="767657" y="495813"/>
                  </a:lnTo>
                  <a:lnTo>
                    <a:pt x="792909" y="568927"/>
                  </a:lnTo>
                  <a:lnTo>
                    <a:pt x="732295" y="612205"/>
                  </a:lnTo>
                  <a:lnTo>
                    <a:pt x="735184" y="690086"/>
                  </a:lnTo>
                  <a:lnTo>
                    <a:pt x="665032" y="711214"/>
                  </a:lnTo>
                  <a:lnTo>
                    <a:pt x="645276" y="786238"/>
                  </a:lnTo>
                  <a:lnTo>
                    <a:pt x="572451" y="783148"/>
                  </a:lnTo>
                  <a:lnTo>
                    <a:pt x="531984" y="847972"/>
                  </a:lnTo>
                  <a:lnTo>
                    <a:pt x="463617" y="820966"/>
                  </a:lnTo>
                  <a:lnTo>
                    <a:pt x="406400" y="869244"/>
                  </a:lnTo>
                  <a:lnTo>
                    <a:pt x="349183" y="820966"/>
                  </a:lnTo>
                  <a:lnTo>
                    <a:pt x="280816" y="847972"/>
                  </a:lnTo>
                  <a:lnTo>
                    <a:pt x="240349" y="783148"/>
                  </a:lnTo>
                  <a:lnTo>
                    <a:pt x="167524" y="786238"/>
                  </a:lnTo>
                  <a:lnTo>
                    <a:pt x="147768" y="711214"/>
                  </a:lnTo>
                  <a:lnTo>
                    <a:pt x="77616" y="690086"/>
                  </a:lnTo>
                  <a:lnTo>
                    <a:pt x="80505" y="612205"/>
                  </a:lnTo>
                  <a:lnTo>
                    <a:pt x="19891" y="568927"/>
                  </a:lnTo>
                  <a:lnTo>
                    <a:pt x="45143" y="495813"/>
                  </a:lnTo>
                  <a:lnTo>
                    <a:pt x="0" y="434622"/>
                  </a:lnTo>
                  <a:lnTo>
                    <a:pt x="45143" y="373431"/>
                  </a:lnTo>
                  <a:lnTo>
                    <a:pt x="19891" y="300317"/>
                  </a:lnTo>
                  <a:lnTo>
                    <a:pt x="80505" y="257040"/>
                  </a:lnTo>
                  <a:lnTo>
                    <a:pt x="77616" y="179158"/>
                  </a:lnTo>
                  <a:lnTo>
                    <a:pt x="147768" y="158030"/>
                  </a:lnTo>
                  <a:lnTo>
                    <a:pt x="167524" y="83006"/>
                  </a:lnTo>
                  <a:lnTo>
                    <a:pt x="240349" y="86096"/>
                  </a:lnTo>
                  <a:lnTo>
                    <a:pt x="280816" y="21272"/>
                  </a:lnTo>
                  <a:lnTo>
                    <a:pt x="349183" y="4827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9ACD5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2376" y="-38453"/>
              <a:ext cx="635000" cy="907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201"/>
                </a:lnSpc>
              </a:pPr>
              <a:r>
                <a:rPr lang="en-US" sz="8000" dirty="0">
                  <a:solidFill>
                    <a:srgbClr val="000000"/>
                  </a:solidFill>
                  <a:latin typeface="Open Sans"/>
                </a:rPr>
                <a:t>58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807301" y="50800"/>
            <a:ext cx="1818183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Adumu Regular"/>
              </a:rPr>
              <a:t>2022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687692" y="1315343"/>
            <a:ext cx="2057400" cy="2113657"/>
            <a:chOff x="0" y="-22225"/>
            <a:chExt cx="812800" cy="8350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9ACD5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80751" y="-22225"/>
              <a:ext cx="676647" cy="835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987"/>
                </a:lnSpc>
              </a:pPr>
              <a:r>
                <a:rPr lang="en-US" sz="7134" dirty="0">
                  <a:solidFill>
                    <a:srgbClr val="000000"/>
                  </a:solidFill>
                  <a:latin typeface="Open Sans"/>
                </a:rPr>
                <a:t>210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5059621" y="3373869"/>
            <a:ext cx="2400807" cy="2148723"/>
          </a:xfrm>
          <a:custGeom>
            <a:avLst/>
            <a:gdLst/>
            <a:ahLst/>
            <a:cxnLst/>
            <a:rect l="l" t="t" r="r" b="b"/>
            <a:pathLst>
              <a:path w="3601211" h="3223084">
                <a:moveTo>
                  <a:pt x="0" y="0"/>
                </a:moveTo>
                <a:lnTo>
                  <a:pt x="3601211" y="0"/>
                </a:lnTo>
                <a:lnTo>
                  <a:pt x="3601211" y="3223084"/>
                </a:lnTo>
                <a:lnTo>
                  <a:pt x="0" y="3223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44502" y="3848389"/>
            <a:ext cx="3331186" cy="1623316"/>
            <a:chOff x="0" y="-91334"/>
            <a:chExt cx="1316024" cy="6413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84913" cy="479385"/>
            </a:xfrm>
            <a:custGeom>
              <a:avLst/>
              <a:gdLst/>
              <a:ahLst/>
              <a:cxnLst/>
              <a:rect l="l" t="t" r="r" b="b"/>
              <a:pathLst>
                <a:path w="1284913" h="479385">
                  <a:moveTo>
                    <a:pt x="1081713" y="0"/>
                  </a:moveTo>
                  <a:cubicBezTo>
                    <a:pt x="1193937" y="0"/>
                    <a:pt x="1284913" y="107314"/>
                    <a:pt x="1284913" y="239692"/>
                  </a:cubicBezTo>
                  <a:cubicBezTo>
                    <a:pt x="1284913" y="372071"/>
                    <a:pt x="1193937" y="479385"/>
                    <a:pt x="1081713" y="479385"/>
                  </a:cubicBezTo>
                  <a:lnTo>
                    <a:pt x="203200" y="479385"/>
                  </a:lnTo>
                  <a:cubicBezTo>
                    <a:pt x="90976" y="479385"/>
                    <a:pt x="0" y="372071"/>
                    <a:pt x="0" y="239692"/>
                  </a:cubicBezTo>
                  <a:cubicBezTo>
                    <a:pt x="0" y="10731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CD5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31111" y="-91334"/>
              <a:ext cx="1284913" cy="6413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000000"/>
                  </a:solidFill>
                  <a:latin typeface="Open Sans"/>
                </a:rPr>
                <a:t>2 910 Kčs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29840" y="50800"/>
            <a:ext cx="1681758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Adumu Regular"/>
              </a:rPr>
              <a:t>1985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8090174" y="3848389"/>
            <a:ext cx="3485374" cy="1623316"/>
            <a:chOff x="0" y="-91334"/>
            <a:chExt cx="1376938" cy="6413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84913" cy="479385"/>
            </a:xfrm>
            <a:custGeom>
              <a:avLst/>
              <a:gdLst/>
              <a:ahLst/>
              <a:cxnLst/>
              <a:rect l="l" t="t" r="r" b="b"/>
              <a:pathLst>
                <a:path w="1284913" h="479385">
                  <a:moveTo>
                    <a:pt x="1081713" y="0"/>
                  </a:moveTo>
                  <a:cubicBezTo>
                    <a:pt x="1193937" y="0"/>
                    <a:pt x="1284913" y="107314"/>
                    <a:pt x="1284913" y="239692"/>
                  </a:cubicBezTo>
                  <a:cubicBezTo>
                    <a:pt x="1284913" y="372071"/>
                    <a:pt x="1193937" y="479385"/>
                    <a:pt x="1081713" y="479385"/>
                  </a:cubicBezTo>
                  <a:lnTo>
                    <a:pt x="203200" y="479385"/>
                  </a:lnTo>
                  <a:cubicBezTo>
                    <a:pt x="90976" y="479385"/>
                    <a:pt x="0" y="372071"/>
                    <a:pt x="0" y="239692"/>
                  </a:cubicBezTo>
                  <a:cubicBezTo>
                    <a:pt x="0" y="10731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CD5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92025" y="-91334"/>
              <a:ext cx="1284913" cy="6413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000000"/>
                  </a:solidFill>
                  <a:latin typeface="Open Sans"/>
                </a:rPr>
                <a:t>38 911 </a:t>
              </a:r>
              <a:r>
                <a:rPr lang="en-US" sz="5600" dirty="0" err="1">
                  <a:solidFill>
                    <a:srgbClr val="000000"/>
                  </a:solidFill>
                  <a:latin typeface="Open Sans"/>
                </a:rPr>
                <a:t>Kč</a:t>
              </a:r>
              <a:endParaRPr lang="en-US" sz="5600" dirty="0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899214" y="6011818"/>
            <a:ext cx="4721622" cy="169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0"/>
              </a:lnSpc>
            </a:pPr>
            <a:r>
              <a:rPr lang="en-US" sz="4936">
                <a:solidFill>
                  <a:srgbClr val="595756"/>
                </a:solidFill>
                <a:latin typeface="Cardo Bold"/>
              </a:rPr>
              <a:t>Kdy se žilo lépe?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32"/>
    </mc:Choice>
    <mc:Fallback xmlns="">
      <p:transition spd="slow" advTm="8993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85801"/>
            <a:ext cx="1790821" cy="5295439"/>
          </a:xfrm>
          <a:custGeom>
            <a:avLst/>
            <a:gdLst/>
            <a:ahLst/>
            <a:cxnLst/>
            <a:rect l="l" t="t" r="r" b="b"/>
            <a:pathLst>
              <a:path w="2686232" h="7943159">
                <a:moveTo>
                  <a:pt x="0" y="0"/>
                </a:moveTo>
                <a:lnTo>
                  <a:pt x="2686232" y="0"/>
                </a:lnTo>
                <a:lnTo>
                  <a:pt x="2686232" y="7943159"/>
                </a:lnTo>
                <a:lnTo>
                  <a:pt x="0" y="7943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61607" y="221304"/>
            <a:ext cx="8530393" cy="1801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62"/>
              </a:lnSpc>
            </a:pPr>
            <a:r>
              <a:rPr lang="en-US" sz="10973">
                <a:solidFill>
                  <a:srgbClr val="595756"/>
                </a:solidFill>
                <a:latin typeface="Hussar Ekologiczy"/>
              </a:rPr>
              <a:t>50. 000 Kč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8"/>
    </mc:Choice>
    <mc:Fallback xmlns="">
      <p:transition spd="slow" advTm="1313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85801"/>
            <a:ext cx="1790821" cy="5295439"/>
          </a:xfrm>
          <a:custGeom>
            <a:avLst/>
            <a:gdLst/>
            <a:ahLst/>
            <a:cxnLst/>
            <a:rect l="l" t="t" r="r" b="b"/>
            <a:pathLst>
              <a:path w="2686232" h="7943159">
                <a:moveTo>
                  <a:pt x="0" y="0"/>
                </a:moveTo>
                <a:lnTo>
                  <a:pt x="2686232" y="0"/>
                </a:lnTo>
                <a:lnTo>
                  <a:pt x="2686232" y="7943159"/>
                </a:lnTo>
                <a:lnTo>
                  <a:pt x="0" y="7943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61607" y="221304"/>
            <a:ext cx="8530393" cy="1801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62"/>
              </a:lnSpc>
            </a:pPr>
            <a:r>
              <a:rPr lang="en-US" sz="10973">
                <a:solidFill>
                  <a:srgbClr val="595756"/>
                </a:solidFill>
                <a:latin typeface="Hussar Ekologiczy"/>
              </a:rPr>
              <a:t>50. 000 Kč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255122" y="2336800"/>
            <a:ext cx="1681758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Adumu Regular"/>
              </a:rPr>
              <a:t>1985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32388" y="2336800"/>
            <a:ext cx="1818183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Adumu Regular"/>
              </a:rPr>
              <a:t>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47"/>
    </mc:Choice>
    <mc:Fallback xmlns="">
      <p:transition spd="slow" advTm="5254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85801"/>
            <a:ext cx="1790821" cy="5295439"/>
          </a:xfrm>
          <a:custGeom>
            <a:avLst/>
            <a:gdLst/>
            <a:ahLst/>
            <a:cxnLst/>
            <a:rect l="l" t="t" r="r" b="b"/>
            <a:pathLst>
              <a:path w="2686232" h="7943159">
                <a:moveTo>
                  <a:pt x="0" y="0"/>
                </a:moveTo>
                <a:lnTo>
                  <a:pt x="2686232" y="0"/>
                </a:lnTo>
                <a:lnTo>
                  <a:pt x="2686232" y="7943159"/>
                </a:lnTo>
                <a:lnTo>
                  <a:pt x="0" y="7943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61607" y="221304"/>
            <a:ext cx="8530393" cy="1801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62"/>
              </a:lnSpc>
            </a:pPr>
            <a:r>
              <a:rPr lang="en-US" sz="10973">
                <a:solidFill>
                  <a:srgbClr val="595756"/>
                </a:solidFill>
                <a:latin typeface="Hussar Ekologiczy"/>
              </a:rPr>
              <a:t>50. 000 Kč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38557" y="2022142"/>
            <a:ext cx="1681758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Adumu Regular"/>
              </a:rPr>
              <a:t>1985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61842" y="2022142"/>
            <a:ext cx="1818183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Adumu Regular"/>
              </a:rPr>
              <a:t>2022</a:t>
            </a:r>
          </a:p>
        </p:txBody>
      </p:sp>
      <p:sp>
        <p:nvSpPr>
          <p:cNvPr id="6" name="Freeform 6"/>
          <p:cNvSpPr/>
          <p:nvPr/>
        </p:nvSpPr>
        <p:spPr>
          <a:xfrm>
            <a:off x="9168050" y="4151565"/>
            <a:ext cx="3023950" cy="2706435"/>
          </a:xfrm>
          <a:custGeom>
            <a:avLst/>
            <a:gdLst/>
            <a:ahLst/>
            <a:cxnLst/>
            <a:rect l="l" t="t" r="r" b="b"/>
            <a:pathLst>
              <a:path w="4535925" h="4059653">
                <a:moveTo>
                  <a:pt x="0" y="0"/>
                </a:moveTo>
                <a:lnTo>
                  <a:pt x="4535925" y="0"/>
                </a:lnTo>
                <a:lnTo>
                  <a:pt x="4535925" y="4059653"/>
                </a:lnTo>
                <a:lnTo>
                  <a:pt x="0" y="40596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60016" y="3524548"/>
            <a:ext cx="11131985" cy="169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0"/>
              </a:lnSpc>
            </a:pPr>
            <a:r>
              <a:rPr lang="en-US" sz="4936">
                <a:solidFill>
                  <a:srgbClr val="595756"/>
                </a:solidFill>
                <a:latin typeface="Cardo Bold"/>
              </a:rPr>
              <a:t>Na jak dlouho by vystačila tato finanční rezerva?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36"/>
    </mc:Choice>
    <mc:Fallback xmlns="">
      <p:transition spd="slow" advTm="15093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35" y="378733"/>
            <a:ext cx="3938138" cy="3050267"/>
          </a:xfrm>
          <a:custGeom>
            <a:avLst/>
            <a:gdLst/>
            <a:ahLst/>
            <a:cxnLst/>
            <a:rect l="l" t="t" r="r" b="b"/>
            <a:pathLst>
              <a:path w="5907207" h="4575400">
                <a:moveTo>
                  <a:pt x="0" y="0"/>
                </a:moveTo>
                <a:lnTo>
                  <a:pt x="5907207" y="0"/>
                </a:lnTo>
                <a:lnTo>
                  <a:pt x="5907207" y="4575400"/>
                </a:lnTo>
                <a:lnTo>
                  <a:pt x="0" y="4575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7391" y="4825277"/>
            <a:ext cx="2613627" cy="1581244"/>
          </a:xfrm>
          <a:custGeom>
            <a:avLst/>
            <a:gdLst/>
            <a:ahLst/>
            <a:cxnLst/>
            <a:rect l="l" t="t" r="r" b="b"/>
            <a:pathLst>
              <a:path w="3920440" h="2371866">
                <a:moveTo>
                  <a:pt x="0" y="0"/>
                </a:moveTo>
                <a:lnTo>
                  <a:pt x="3920439" y="0"/>
                </a:lnTo>
                <a:lnTo>
                  <a:pt x="3920439" y="2371866"/>
                </a:lnTo>
                <a:lnTo>
                  <a:pt x="0" y="237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2"/>
    </mc:Choice>
    <mc:Fallback xmlns="">
      <p:transition spd="slow" advTm="1724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35" y="378733"/>
            <a:ext cx="3938138" cy="3050267"/>
          </a:xfrm>
          <a:custGeom>
            <a:avLst/>
            <a:gdLst/>
            <a:ahLst/>
            <a:cxnLst/>
            <a:rect l="l" t="t" r="r" b="b"/>
            <a:pathLst>
              <a:path w="5907207" h="4575400">
                <a:moveTo>
                  <a:pt x="0" y="0"/>
                </a:moveTo>
                <a:lnTo>
                  <a:pt x="5907207" y="0"/>
                </a:lnTo>
                <a:lnTo>
                  <a:pt x="5907207" y="4575400"/>
                </a:lnTo>
                <a:lnTo>
                  <a:pt x="0" y="4575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7391" y="4825277"/>
            <a:ext cx="2613627" cy="1581244"/>
          </a:xfrm>
          <a:custGeom>
            <a:avLst/>
            <a:gdLst/>
            <a:ahLst/>
            <a:cxnLst/>
            <a:rect l="l" t="t" r="r" b="b"/>
            <a:pathLst>
              <a:path w="3920440" h="2371866">
                <a:moveTo>
                  <a:pt x="0" y="0"/>
                </a:moveTo>
                <a:lnTo>
                  <a:pt x="3920439" y="0"/>
                </a:lnTo>
                <a:lnTo>
                  <a:pt x="3920439" y="2371866"/>
                </a:lnTo>
                <a:lnTo>
                  <a:pt x="0" y="237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4793" y="1601652"/>
            <a:ext cx="5849539" cy="4014247"/>
          </a:xfrm>
          <a:custGeom>
            <a:avLst/>
            <a:gdLst/>
            <a:ahLst/>
            <a:cxnLst/>
            <a:rect l="l" t="t" r="r" b="b"/>
            <a:pathLst>
              <a:path w="8774309" h="6021370">
                <a:moveTo>
                  <a:pt x="0" y="0"/>
                </a:moveTo>
                <a:lnTo>
                  <a:pt x="8774310" y="0"/>
                </a:lnTo>
                <a:lnTo>
                  <a:pt x="8774310" y="6021370"/>
                </a:lnTo>
                <a:lnTo>
                  <a:pt x="0" y="602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87"/>
    </mc:Choice>
    <mc:Fallback xmlns="">
      <p:transition spd="slow" advTm="7338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9624" y="2665262"/>
            <a:ext cx="5052045" cy="4041637"/>
          </a:xfrm>
          <a:custGeom>
            <a:avLst/>
            <a:gdLst/>
            <a:ahLst/>
            <a:cxnLst/>
            <a:rect l="l" t="t" r="r" b="b"/>
            <a:pathLst>
              <a:path w="7578068" h="6062455">
                <a:moveTo>
                  <a:pt x="0" y="0"/>
                </a:moveTo>
                <a:lnTo>
                  <a:pt x="7578068" y="0"/>
                </a:lnTo>
                <a:lnTo>
                  <a:pt x="7578068" y="6062455"/>
                </a:lnTo>
                <a:lnTo>
                  <a:pt x="0" y="60624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05164" y="571500"/>
            <a:ext cx="418167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737373"/>
                </a:solidFill>
                <a:latin typeface="Cardo Bold"/>
              </a:rPr>
              <a:t>RŮST CEN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18473" y="3429000"/>
            <a:ext cx="7080945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5"/>
              </a:lnSpc>
            </a:pPr>
            <a:r>
              <a:rPr lang="en-US" sz="3003" dirty="0">
                <a:solidFill>
                  <a:srgbClr val="595756"/>
                </a:solidFill>
                <a:latin typeface="Cardo"/>
              </a:rPr>
              <a:t>Pro </a:t>
            </a:r>
            <a:r>
              <a:rPr lang="en-US" sz="3003" dirty="0" err="1">
                <a:solidFill>
                  <a:srgbClr val="595756"/>
                </a:solidFill>
                <a:latin typeface="Cardo"/>
              </a:rPr>
              <a:t>měření</a:t>
            </a:r>
            <a:r>
              <a:rPr lang="en-US" sz="3003" dirty="0">
                <a:solidFill>
                  <a:srgbClr val="595756"/>
                </a:solidFill>
                <a:latin typeface="Cardo"/>
              </a:rPr>
              <a:t> </a:t>
            </a:r>
            <a:r>
              <a:rPr lang="en-US" sz="3003" dirty="0" err="1">
                <a:solidFill>
                  <a:srgbClr val="595756"/>
                </a:solidFill>
                <a:latin typeface="Cardo"/>
              </a:rPr>
              <a:t>inflace</a:t>
            </a:r>
            <a:r>
              <a:rPr lang="en-US" sz="3003" dirty="0">
                <a:solidFill>
                  <a:srgbClr val="595756"/>
                </a:solidFill>
                <a:latin typeface="Cardo"/>
              </a:rPr>
              <a:t> se </a:t>
            </a:r>
            <a:r>
              <a:rPr lang="en-US" sz="3003" dirty="0" err="1">
                <a:solidFill>
                  <a:srgbClr val="595756"/>
                </a:solidFill>
                <a:latin typeface="Cardo"/>
              </a:rPr>
              <a:t>používá</a:t>
            </a:r>
            <a:r>
              <a:rPr lang="en-US" sz="3003" dirty="0">
                <a:solidFill>
                  <a:srgbClr val="595756"/>
                </a:solidFill>
                <a:latin typeface="Cardo"/>
              </a:rPr>
              <a:t> </a:t>
            </a:r>
            <a:r>
              <a:rPr lang="en-US" sz="3003" dirty="0" err="1">
                <a:solidFill>
                  <a:srgbClr val="595756"/>
                </a:solidFill>
                <a:latin typeface="Cardo"/>
              </a:rPr>
              <a:t>všechno</a:t>
            </a:r>
            <a:r>
              <a:rPr lang="en-US" sz="3003" dirty="0">
                <a:solidFill>
                  <a:srgbClr val="595756"/>
                </a:solidFill>
                <a:latin typeface="Cardo"/>
              </a:rPr>
              <a:t> </a:t>
            </a:r>
            <a:r>
              <a:rPr lang="en-US" sz="3003" dirty="0" err="1">
                <a:solidFill>
                  <a:srgbClr val="595756"/>
                </a:solidFill>
                <a:latin typeface="Cardo"/>
              </a:rPr>
              <a:t>zboží</a:t>
            </a:r>
            <a:endParaRPr lang="en-US" sz="3003" dirty="0">
              <a:solidFill>
                <a:srgbClr val="595756"/>
              </a:solidFill>
              <a:latin typeface="Cardo"/>
            </a:endParaRPr>
          </a:p>
          <a:p>
            <a:pPr algn="ctr">
              <a:lnSpc>
                <a:spcPts val="4205"/>
              </a:lnSpc>
            </a:pPr>
            <a:r>
              <a:rPr lang="en-US" sz="3003" dirty="0">
                <a:solidFill>
                  <a:srgbClr val="595756"/>
                </a:solidFill>
                <a:latin typeface="Cardo"/>
              </a:rPr>
              <a:t> a </a:t>
            </a:r>
            <a:r>
              <a:rPr lang="en-US" sz="3003" dirty="0" err="1">
                <a:solidFill>
                  <a:srgbClr val="595756"/>
                </a:solidFill>
                <a:latin typeface="Cardo"/>
              </a:rPr>
              <a:t>veškeré</a:t>
            </a:r>
            <a:r>
              <a:rPr lang="en-US" sz="3003" dirty="0">
                <a:solidFill>
                  <a:srgbClr val="595756"/>
                </a:solidFill>
                <a:latin typeface="Cardo"/>
              </a:rPr>
              <a:t> </a:t>
            </a:r>
            <a:r>
              <a:rPr lang="en-US" sz="3003" dirty="0" err="1">
                <a:solidFill>
                  <a:srgbClr val="595756"/>
                </a:solidFill>
                <a:latin typeface="Cardo"/>
              </a:rPr>
              <a:t>služby</a:t>
            </a:r>
            <a:r>
              <a:rPr lang="en-US" sz="3003" dirty="0">
                <a:solidFill>
                  <a:srgbClr val="595756"/>
                </a:solidFill>
                <a:latin typeface="Cardo"/>
              </a:rPr>
              <a:t>, </a:t>
            </a:r>
          </a:p>
          <a:p>
            <a:pPr algn="ctr">
              <a:lnSpc>
                <a:spcPts val="4205"/>
              </a:lnSpc>
            </a:pPr>
            <a:r>
              <a:rPr lang="en-US" sz="3003" dirty="0" err="1">
                <a:solidFill>
                  <a:srgbClr val="595756"/>
                </a:solidFill>
                <a:latin typeface="Cardo"/>
              </a:rPr>
              <a:t>které</a:t>
            </a:r>
            <a:r>
              <a:rPr lang="en-US" sz="3003" dirty="0">
                <a:solidFill>
                  <a:srgbClr val="595756"/>
                </a:solidFill>
                <a:latin typeface="Cardo"/>
              </a:rPr>
              <a:t> </a:t>
            </a:r>
            <a:r>
              <a:rPr lang="en-US" sz="3003" dirty="0" err="1">
                <a:solidFill>
                  <a:srgbClr val="595756"/>
                </a:solidFill>
                <a:latin typeface="Cardo"/>
              </a:rPr>
              <a:t>domácnosti</a:t>
            </a:r>
            <a:r>
              <a:rPr lang="en-US" sz="3003" dirty="0">
                <a:solidFill>
                  <a:srgbClr val="595756"/>
                </a:solidFill>
                <a:latin typeface="Cardo"/>
              </a:rPr>
              <a:t> </a:t>
            </a:r>
            <a:r>
              <a:rPr lang="en-US" sz="3003" dirty="0" err="1">
                <a:solidFill>
                  <a:srgbClr val="595756"/>
                </a:solidFill>
                <a:latin typeface="Cardo"/>
              </a:rPr>
              <a:t>spotřebovávají</a:t>
            </a:r>
            <a:endParaRPr lang="en-US" sz="3003" dirty="0">
              <a:solidFill>
                <a:srgbClr val="595756"/>
              </a:solidFill>
              <a:latin typeface="Cardo"/>
            </a:endParaRPr>
          </a:p>
          <a:p>
            <a:pPr algn="ctr">
              <a:lnSpc>
                <a:spcPts val="3349"/>
              </a:lnSpc>
            </a:pPr>
            <a:endParaRPr lang="en-US" sz="3003" dirty="0">
              <a:solidFill>
                <a:srgbClr val="595756"/>
              </a:solidFill>
              <a:latin typeface="Card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69"/>
    </mc:Choice>
    <mc:Fallback xmlns="">
      <p:transition spd="slow" advTm="2646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02152" y="1391041"/>
            <a:ext cx="3803187" cy="4540874"/>
          </a:xfrm>
          <a:custGeom>
            <a:avLst/>
            <a:gdLst/>
            <a:ahLst/>
            <a:cxnLst/>
            <a:rect l="l" t="t" r="r" b="b"/>
            <a:pathLst>
              <a:path w="5704780" h="6811311">
                <a:moveTo>
                  <a:pt x="0" y="0"/>
                </a:moveTo>
                <a:lnTo>
                  <a:pt x="5704780" y="0"/>
                </a:lnTo>
                <a:lnTo>
                  <a:pt x="5704780" y="6811311"/>
                </a:lnTo>
                <a:lnTo>
                  <a:pt x="0" y="68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3746" y="1801675"/>
            <a:ext cx="2139696" cy="2743200"/>
          </a:xfrm>
          <a:custGeom>
            <a:avLst/>
            <a:gdLst/>
            <a:ahLst/>
            <a:cxnLst/>
            <a:rect l="l" t="t" r="r" b="b"/>
            <a:pathLst>
              <a:path w="3209544" h="4114800">
                <a:moveTo>
                  <a:pt x="0" y="0"/>
                </a:moveTo>
                <a:lnTo>
                  <a:pt x="3209544" y="0"/>
                </a:lnTo>
                <a:lnTo>
                  <a:pt x="3209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09773" y="3429000"/>
            <a:ext cx="3776049" cy="3167161"/>
          </a:xfrm>
          <a:custGeom>
            <a:avLst/>
            <a:gdLst/>
            <a:ahLst/>
            <a:cxnLst/>
            <a:rect l="l" t="t" r="r" b="b"/>
            <a:pathLst>
              <a:path w="5664074" h="4750742">
                <a:moveTo>
                  <a:pt x="0" y="0"/>
                </a:moveTo>
                <a:lnTo>
                  <a:pt x="5664073" y="0"/>
                </a:lnTo>
                <a:lnTo>
                  <a:pt x="5664073" y="4750742"/>
                </a:lnTo>
                <a:lnTo>
                  <a:pt x="0" y="47507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263504" y="381563"/>
            <a:ext cx="5664994" cy="572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>
                <a:solidFill>
                  <a:srgbClr val="595756"/>
                </a:solidFill>
                <a:latin typeface="Cardo Bold"/>
              </a:rPr>
              <a:t>Zboží každodenní spotřeby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1"/>
    </mc:Choice>
    <mc:Fallback xmlns="">
      <p:transition spd="slow" advTm="450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27803" y="1685436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4079" y="1829647"/>
            <a:ext cx="3429000" cy="2743200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00633" y="3429001"/>
            <a:ext cx="2874298" cy="3246127"/>
          </a:xfrm>
          <a:custGeom>
            <a:avLst/>
            <a:gdLst/>
            <a:ahLst/>
            <a:cxnLst/>
            <a:rect l="l" t="t" r="r" b="b"/>
            <a:pathLst>
              <a:path w="4311447" h="4869191">
                <a:moveTo>
                  <a:pt x="0" y="0"/>
                </a:moveTo>
                <a:lnTo>
                  <a:pt x="4311447" y="0"/>
                </a:lnTo>
                <a:lnTo>
                  <a:pt x="4311447" y="4869191"/>
                </a:lnTo>
                <a:lnTo>
                  <a:pt x="0" y="48691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267648" y="622300"/>
            <a:ext cx="6075164" cy="120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>
                <a:solidFill>
                  <a:srgbClr val="595756"/>
                </a:solidFill>
                <a:latin typeface="Open Sans Bold"/>
              </a:rPr>
              <a:t>Zboží dlouhodobé spotřeby </a:t>
            </a:r>
          </a:p>
          <a:p>
            <a:pPr algn="ctr">
              <a:lnSpc>
                <a:spcPts val="4853"/>
              </a:lnSpc>
            </a:pPr>
            <a:endParaRPr lang="en-US" sz="3466">
              <a:solidFill>
                <a:srgbClr val="595756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3"/>
    </mc:Choice>
    <mc:Fallback xmlns="">
      <p:transition spd="slow" advTm="527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23582" y="3603739"/>
            <a:ext cx="2763297" cy="2743200"/>
          </a:xfrm>
          <a:custGeom>
            <a:avLst/>
            <a:gdLst/>
            <a:ahLst/>
            <a:cxnLst/>
            <a:rect l="l" t="t" r="r" b="b"/>
            <a:pathLst>
              <a:path w="4144945" h="4114800">
                <a:moveTo>
                  <a:pt x="0" y="0"/>
                </a:moveTo>
                <a:lnTo>
                  <a:pt x="4144945" y="0"/>
                </a:lnTo>
                <a:lnTo>
                  <a:pt x="41449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54168" y="1452940"/>
            <a:ext cx="3452033" cy="4301598"/>
          </a:xfrm>
          <a:custGeom>
            <a:avLst/>
            <a:gdLst/>
            <a:ahLst/>
            <a:cxnLst/>
            <a:rect l="l" t="t" r="r" b="b"/>
            <a:pathLst>
              <a:path w="5178049" h="6452397">
                <a:moveTo>
                  <a:pt x="0" y="0"/>
                </a:moveTo>
                <a:lnTo>
                  <a:pt x="5178049" y="0"/>
                </a:lnTo>
                <a:lnTo>
                  <a:pt x="5178049" y="6452397"/>
                </a:lnTo>
                <a:lnTo>
                  <a:pt x="0" y="64523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9818" y="1885693"/>
            <a:ext cx="4032393" cy="3086614"/>
          </a:xfrm>
          <a:custGeom>
            <a:avLst/>
            <a:gdLst/>
            <a:ahLst/>
            <a:cxnLst/>
            <a:rect l="l" t="t" r="r" b="b"/>
            <a:pathLst>
              <a:path w="6048590" h="4629921">
                <a:moveTo>
                  <a:pt x="0" y="0"/>
                </a:moveTo>
                <a:lnTo>
                  <a:pt x="6048590" y="0"/>
                </a:lnTo>
                <a:lnTo>
                  <a:pt x="6048590" y="4629922"/>
                </a:lnTo>
                <a:lnTo>
                  <a:pt x="0" y="4629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600232" y="622300"/>
            <a:ext cx="1409997" cy="572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>
                <a:solidFill>
                  <a:srgbClr val="595756"/>
                </a:solidFill>
                <a:latin typeface="Open Sans Bold"/>
              </a:rPr>
              <a:t>Služby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49"/>
    </mc:Choice>
    <mc:Fallback xmlns="">
      <p:transition spd="slow" advTm="11244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66853" y="1863081"/>
            <a:ext cx="4814659" cy="4309119"/>
          </a:xfrm>
          <a:custGeom>
            <a:avLst/>
            <a:gdLst/>
            <a:ahLst/>
            <a:cxnLst/>
            <a:rect l="l" t="t" r="r" b="b"/>
            <a:pathLst>
              <a:path w="7221988" h="6463679">
                <a:moveTo>
                  <a:pt x="0" y="0"/>
                </a:moveTo>
                <a:lnTo>
                  <a:pt x="7221988" y="0"/>
                </a:lnTo>
                <a:lnTo>
                  <a:pt x="7221988" y="6463679"/>
                </a:lnTo>
                <a:lnTo>
                  <a:pt x="0" y="6463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2083" y="499800"/>
            <a:ext cx="1918303" cy="5672400"/>
          </a:xfrm>
          <a:custGeom>
            <a:avLst/>
            <a:gdLst/>
            <a:ahLst/>
            <a:cxnLst/>
            <a:rect l="l" t="t" r="r" b="b"/>
            <a:pathLst>
              <a:path w="2877454" h="8508600">
                <a:moveTo>
                  <a:pt x="0" y="0"/>
                </a:moveTo>
                <a:lnTo>
                  <a:pt x="2877454" y="0"/>
                </a:lnTo>
                <a:lnTo>
                  <a:pt x="2877454" y="8508600"/>
                </a:lnTo>
                <a:lnTo>
                  <a:pt x="0" y="8508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56198" y="681526"/>
            <a:ext cx="6171903" cy="2747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</a:pPr>
            <a:r>
              <a:rPr lang="en-US" sz="8000">
                <a:solidFill>
                  <a:srgbClr val="595756"/>
                </a:solidFill>
                <a:latin typeface="Cardo Bold"/>
              </a:rPr>
              <a:t>PŘÍJEM  ????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59"/>
    </mc:Choice>
    <mc:Fallback xmlns="">
      <p:transition spd="slow" advTm="5465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0688" y="1286644"/>
            <a:ext cx="10290625" cy="5296963"/>
          </a:xfrm>
          <a:custGeom>
            <a:avLst/>
            <a:gdLst/>
            <a:ahLst/>
            <a:cxnLst/>
            <a:rect l="l" t="t" r="r" b="b"/>
            <a:pathLst>
              <a:path w="15435937" h="7945445">
                <a:moveTo>
                  <a:pt x="0" y="0"/>
                </a:moveTo>
                <a:lnTo>
                  <a:pt x="15435936" y="0"/>
                </a:lnTo>
                <a:lnTo>
                  <a:pt x="15435936" y="7945445"/>
                </a:lnTo>
                <a:lnTo>
                  <a:pt x="0" y="7945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84858" y="264294"/>
            <a:ext cx="11334750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Cardo Bold"/>
              </a:rPr>
              <a:t>POKLES KUPNÍ SÍLY PENĚZ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62"/>
    </mc:Choice>
    <mc:Fallback xmlns="">
      <p:transition spd="slow" advTm="7566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09951" y="2286351"/>
            <a:ext cx="4284564" cy="2285299"/>
          </a:xfrm>
          <a:custGeom>
            <a:avLst/>
            <a:gdLst/>
            <a:ahLst/>
            <a:cxnLst/>
            <a:rect l="l" t="t" r="r" b="b"/>
            <a:pathLst>
              <a:path w="6426846" h="3427949">
                <a:moveTo>
                  <a:pt x="0" y="0"/>
                </a:moveTo>
                <a:lnTo>
                  <a:pt x="6426846" y="0"/>
                </a:lnTo>
                <a:lnTo>
                  <a:pt x="6426846" y="3427950"/>
                </a:lnTo>
                <a:lnTo>
                  <a:pt x="0" y="3427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79" r="-267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080844" y="264294"/>
            <a:ext cx="2542778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Cardo Bold"/>
              </a:rPr>
              <a:t>Příklad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23569" y="1194150"/>
            <a:ext cx="1681758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Adumu Regular"/>
              </a:rPr>
              <a:t>1985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01029" y="1194150"/>
            <a:ext cx="1818183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Adumu Regular"/>
              </a:rPr>
              <a:t>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2"/>
    </mc:Choice>
    <mc:Fallback xmlns="">
      <p:transition spd="slow" advTm="1641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09951" y="2286351"/>
            <a:ext cx="4284564" cy="2285299"/>
          </a:xfrm>
          <a:custGeom>
            <a:avLst/>
            <a:gdLst/>
            <a:ahLst/>
            <a:cxnLst/>
            <a:rect l="l" t="t" r="r" b="b"/>
            <a:pathLst>
              <a:path w="6426846" h="3427949">
                <a:moveTo>
                  <a:pt x="0" y="0"/>
                </a:moveTo>
                <a:lnTo>
                  <a:pt x="6426846" y="0"/>
                </a:lnTo>
                <a:lnTo>
                  <a:pt x="6426846" y="3427950"/>
                </a:lnTo>
                <a:lnTo>
                  <a:pt x="0" y="34279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r="-2679"/>
            </a:stretch>
          </a:blipFill>
        </p:spPr>
      </p:sp>
      <p:sp>
        <p:nvSpPr>
          <p:cNvPr id="3" name="Freeform 3"/>
          <p:cNvSpPr/>
          <p:nvPr/>
        </p:nvSpPr>
        <p:spPr>
          <a:xfrm rot="1476750">
            <a:off x="664696" y="3356027"/>
            <a:ext cx="4751349" cy="2431246"/>
          </a:xfrm>
          <a:custGeom>
            <a:avLst/>
            <a:gdLst/>
            <a:ahLst/>
            <a:cxnLst/>
            <a:rect l="l" t="t" r="r" b="b"/>
            <a:pathLst>
              <a:path w="7127024" h="3646869">
                <a:moveTo>
                  <a:pt x="0" y="0"/>
                </a:moveTo>
                <a:lnTo>
                  <a:pt x="7127025" y="0"/>
                </a:lnTo>
                <a:lnTo>
                  <a:pt x="7127025" y="3646869"/>
                </a:lnTo>
                <a:lnTo>
                  <a:pt x="0" y="36468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24" t="-8056" r="-5586" b="-919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080844" y="264294"/>
            <a:ext cx="2542778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Cardo Bold"/>
              </a:rPr>
              <a:t>Příklad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23569" y="1194150"/>
            <a:ext cx="1681758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Adumu Regular"/>
              </a:rPr>
              <a:t>1985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01029" y="1194150"/>
            <a:ext cx="1818183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5756"/>
                </a:solidFill>
                <a:latin typeface="Adumu Regular"/>
              </a:rPr>
              <a:t>2022</a:t>
            </a:r>
          </a:p>
        </p:txBody>
      </p:sp>
      <p:sp>
        <p:nvSpPr>
          <p:cNvPr id="7" name="TextBox 7"/>
          <p:cNvSpPr txBox="1"/>
          <p:nvPr/>
        </p:nvSpPr>
        <p:spPr>
          <a:xfrm rot="-1323488">
            <a:off x="7405091" y="3749126"/>
            <a:ext cx="4591317" cy="175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40"/>
              </a:lnSpc>
            </a:pPr>
            <a:r>
              <a:rPr lang="en-US" sz="10743">
                <a:solidFill>
                  <a:srgbClr val="595756"/>
                </a:solidFill>
                <a:latin typeface="Hussar Ekologiczy"/>
              </a:rPr>
              <a:t>60 Kč</a:t>
            </a: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6B936CAF-32C9-E9A4-D53E-D81E78311D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4441" y="19050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6"/>
    </mc:Choice>
    <mc:Fallback xmlns="">
      <p:transition spd="slow" advTm="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94</Words>
  <Application>Microsoft Office PowerPoint</Application>
  <PresentationFormat>Širokoúhlá obrazovka</PresentationFormat>
  <Paragraphs>42</Paragraphs>
  <Slides>17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7" baseType="lpstr">
      <vt:lpstr>Adumu Regular</vt:lpstr>
      <vt:lpstr>Arial</vt:lpstr>
      <vt:lpstr>Calibri</vt:lpstr>
      <vt:lpstr>Calibri Light</vt:lpstr>
      <vt:lpstr>Cardo</vt:lpstr>
      <vt:lpstr>Cardo Bold</vt:lpstr>
      <vt:lpstr>Hussar Ekologiczy</vt:lpstr>
      <vt:lpstr>Open Sans</vt:lpstr>
      <vt:lpstr>Open Sans Bold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O</dc:creator>
  <cp:lastModifiedBy>Lucie O</cp:lastModifiedBy>
  <cp:revision>1</cp:revision>
  <dcterms:created xsi:type="dcterms:W3CDTF">2023-11-03T17:45:20Z</dcterms:created>
  <dcterms:modified xsi:type="dcterms:W3CDTF">2023-11-03T17:47:08Z</dcterms:modified>
</cp:coreProperties>
</file>